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4" roundtripDataSignature="AMtx7miWxOrC7cLAdlXvtsfPYTixvlzCB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F77693A-88DD-40D1-80B6-07542EF6A09A}">
  <a:tblStyle styleId="{8F77693A-88DD-40D1-80B6-07542EF6A09A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  <a:tblStyle styleId="{5F0129C4-C4F1-43E0-BF0D-1AACFED32CA2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9EFF7"/>
          </a:solidFill>
        </a:fill>
      </a:tcStyle>
    </a:wholeTbl>
    <a:band1H>
      <a:tcTxStyle b="off" i="off"/>
      <a:tcStyle>
        <a:fill>
          <a:solidFill>
            <a:srgbClr val="D0DEEF"/>
          </a:solidFill>
        </a:fill>
      </a:tcStyle>
    </a:band1H>
    <a:band2H>
      <a:tcTxStyle b="off" i="off"/>
    </a:band2H>
    <a:band1V>
      <a:tcTxStyle b="off" i="off"/>
      <a:tcStyle>
        <a:fill>
          <a:solidFill>
            <a:srgbClr val="D0DEEF"/>
          </a:solidFill>
        </a:fill>
      </a:tcStyle>
    </a:band1V>
    <a:band2V>
      <a:tcTxStyle b="off" i="off"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 b="off" i="off"/>
    </a:seCell>
    <a:swCell>
      <a:tcTxStyle b="off" i="off"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</a:neCell>
    <a:nwCell>
      <a:tcTxStyle b="off" i="off"/>
    </a:nwCell>
  </a:tblStyle>
  <a:tblStyle styleId="{EDF24B16-08E0-49A9-8711-A60793D50F81}" styleName="Table_2">
    <a:wholeTbl>
      <a:tcTxStyle b="off" i="off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9F6FC"/>
          </a:solidFill>
        </a:fill>
      </a:tcStyle>
    </a:wholeTbl>
    <a:band1H>
      <a:tcTxStyle b="off" i="off"/>
      <a:tcStyle>
        <a:fill>
          <a:solidFill>
            <a:srgbClr val="D1ECF9"/>
          </a:solidFill>
        </a:fill>
      </a:tcStyle>
    </a:band1H>
    <a:band2H>
      <a:tcTxStyle b="off" i="off"/>
    </a:band2H>
    <a:band1V>
      <a:tcTxStyle b="off" i="off"/>
      <a:tcStyle>
        <a:fill>
          <a:solidFill>
            <a:srgbClr val="D1ECF9"/>
          </a:solidFill>
        </a:fill>
      </a:tcStyle>
    </a:band1V>
    <a:band2V>
      <a:tcTxStyle b="off" i="off"/>
    </a:band2V>
    <a:lastCol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fill>
          <a:solidFill>
            <a:srgbClr val="5FCBEF"/>
          </a:solidFill>
        </a:fill>
      </a:tcStyle>
    </a:lastCol>
    <a:firstCol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fill>
          <a:solidFill>
            <a:srgbClr val="5FCBEF"/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top>
            <a:ln cap="flat" cmpd="sng" w="381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rgbClr val="5FCBEF"/>
          </a:solidFill>
        </a:fill>
      </a:tcStyle>
    </a:lastRow>
    <a:seCell>
      <a:tcTxStyle b="off" i="off"/>
    </a:seCell>
    <a:swCell>
      <a:tcTxStyle b="off" i="off"/>
    </a:swCell>
    <a:fir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bottom>
            <a:ln cap="flat" cmpd="sng" w="381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rgbClr val="5FCBEF"/>
          </a:solidFill>
        </a:fill>
      </a:tcStyle>
    </a:firstRow>
    <a:neCell>
      <a:tcTxStyle b="off" i="off"/>
    </a:neCell>
    <a:nwCell>
      <a:tcTxStyle b="off" i="off"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slide" Target="slides/slide17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24" Type="http://customschemas.google.com/relationships/presentationmetadata" Target="metadata"/><Relationship Id="rId12" Type="http://schemas.openxmlformats.org/officeDocument/2006/relationships/slide" Target="slides/slide7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g245ad1ebe7a_0_12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4" name="Google Shape;34;g245ad1ebe7a_0_1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4" name="Google Shape;94;p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5" name="Google Shape;95;p4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bbfa1fbb7f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3bbfa1fbb7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6" name="Google Shape;126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2486fad1d9b_0_41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33" name="Google Shape;133;g2486fad1d9b_0_4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5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41" name="Google Shape;141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26a4c3b9ec7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1" name="Google Shape;151;g26a4c3b9ec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g282d0d150c6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0" name="Google Shape;40;g282d0d150c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2486fad1d9b_0_9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6" name="Google Shape;46;g2486fad1d9b_0_9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g2486fad1d9b_0_34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5" name="Google Shape;55;g2486fad1d9b_0_34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2486fad1d9b_0_35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62" name="Google Shape;62;g2486fad1d9b_0_35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2486fad1d9b_0_35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68" name="Google Shape;68;g2486fad1d9b_0_35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4" name="Google Shape;74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0" name="Google Shape;80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5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7" name="Google Shape;87;p5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1">
  <p:cSld name="CUSTOM_2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g245ad1ebe7a_0_117"/>
          <p:cNvSpPr txBox="1"/>
          <p:nvPr>
            <p:ph type="title"/>
          </p:nvPr>
        </p:nvSpPr>
        <p:spPr>
          <a:xfrm>
            <a:off x="660450" y="1246862"/>
            <a:ext cx="108711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" name="Google Shape;12;g245ad1ebe7a_0_117"/>
          <p:cNvSpPr txBox="1"/>
          <p:nvPr>
            <p:ph idx="1" type="body"/>
          </p:nvPr>
        </p:nvSpPr>
        <p:spPr>
          <a:xfrm>
            <a:off x="1103575" y="2706425"/>
            <a:ext cx="5373300" cy="311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indent="-3302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/>
            </a:lvl3pPr>
            <a:lvl4pPr indent="-3175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Char char="–"/>
              <a:defRPr/>
            </a:lvl4pPr>
            <a:lvl5pPr indent="-304800" lvl="4" marL="22860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5pPr>
            <a:lvl6pPr indent="-304800" lvl="5" marL="27432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6pPr>
            <a:lvl7pPr indent="-304800" lvl="6" marL="3200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7pPr>
            <a:lvl8pPr indent="-304800" lvl="7" marL="3657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8pPr>
            <a:lvl9pPr indent="-304800" lvl="8" marL="411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9pPr>
          </a:lstStyle>
          <a:p/>
        </p:txBody>
      </p:sp>
      <p:sp>
        <p:nvSpPr>
          <p:cNvPr id="13" name="Google Shape;13;g245ad1ebe7a_0_117"/>
          <p:cNvSpPr txBox="1"/>
          <p:nvPr>
            <p:ph idx="2" type="body"/>
          </p:nvPr>
        </p:nvSpPr>
        <p:spPr>
          <a:xfrm>
            <a:off x="6792300" y="2706425"/>
            <a:ext cx="4887300" cy="311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indent="-3302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/>
            </a:lvl3pPr>
            <a:lvl4pPr indent="-3175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Char char="–"/>
              <a:defRPr/>
            </a:lvl4pPr>
            <a:lvl5pPr indent="-304800" lvl="4" marL="22860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5pPr>
            <a:lvl6pPr indent="-304800" lvl="5" marL="27432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6pPr>
            <a:lvl7pPr indent="-304800" lvl="6" marL="3200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7pPr>
            <a:lvl8pPr indent="-304800" lvl="7" marL="3657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8pPr>
            <a:lvl9pPr indent="-304800" lvl="8" marL="411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g245ad1ebe7a_0_36"/>
          <p:cNvSpPr txBox="1"/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g245ad1ebe7a_0_36"/>
          <p:cNvSpPr txBox="1"/>
          <p:nvPr>
            <p:ph idx="12" type="sldNum"/>
          </p:nvPr>
        </p:nvSpPr>
        <p:spPr>
          <a:xfrm>
            <a:off x="8590663" y="6041362"/>
            <a:ext cx="683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7" name="Google Shape;17;g245ad1ebe7a_0_36"/>
          <p:cNvSpPr txBox="1"/>
          <p:nvPr>
            <p:ph idx="1" type="body"/>
          </p:nvPr>
        </p:nvSpPr>
        <p:spPr>
          <a:xfrm>
            <a:off x="762000" y="1589700"/>
            <a:ext cx="10707300" cy="413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1pPr>
            <a:lvl2pPr indent="-342900" lvl="1" marL="914400" algn="l">
              <a:lnSpc>
                <a:spcPct val="115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indent="-330200" lvl="2" marL="1371600" algn="l">
              <a:lnSpc>
                <a:spcPct val="115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/>
            </a:lvl3pPr>
            <a:lvl4pPr indent="-317500" lvl="3" marL="1828800" algn="l">
              <a:lnSpc>
                <a:spcPct val="115000"/>
              </a:lnSpc>
              <a:spcBef>
                <a:spcPts val="280"/>
              </a:spcBef>
              <a:spcAft>
                <a:spcPts val="0"/>
              </a:spcAft>
              <a:buSzPts val="1400"/>
              <a:buChar char="–"/>
              <a:defRPr/>
            </a:lvl4pPr>
            <a:lvl5pPr indent="-304800" lvl="4" marL="2286000" algn="l">
              <a:lnSpc>
                <a:spcPct val="115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5pPr>
            <a:lvl6pPr indent="-304800" lvl="5" marL="2743200" algn="l">
              <a:lnSpc>
                <a:spcPct val="115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6pPr>
            <a:lvl7pPr indent="-304800" lvl="6" marL="3200400" algn="l">
              <a:lnSpc>
                <a:spcPct val="115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7pPr>
            <a:lvl8pPr indent="-304800" lvl="7" marL="3657600" algn="l">
              <a:lnSpc>
                <a:spcPct val="115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8pPr>
            <a:lvl9pPr indent="-304800" lvl="8" marL="4114800" algn="l">
              <a:lnSpc>
                <a:spcPct val="115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g2486fad1d9b_0_517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g2486fad1d9b_0_517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" name="Google Shape;21;g2486fad1d9b_0_517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" name="Google Shape;22;g2486fad1d9b_0_517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3">
  <p:cSld name="CUSTOM_4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g2486fad1d9b_0_566"/>
          <p:cNvSpPr txBox="1"/>
          <p:nvPr>
            <p:ph type="title"/>
          </p:nvPr>
        </p:nvSpPr>
        <p:spPr>
          <a:xfrm>
            <a:off x="711200" y="274637"/>
            <a:ext cx="108711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g2486fad1d9b_0_566"/>
          <p:cNvSpPr txBox="1"/>
          <p:nvPr>
            <p:ph idx="1" type="subTitle"/>
          </p:nvPr>
        </p:nvSpPr>
        <p:spPr>
          <a:xfrm>
            <a:off x="707000" y="1279700"/>
            <a:ext cx="4854900" cy="75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/>
            </a:lvl1pPr>
            <a:lvl2pPr lvl="1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/>
            </a:lvl3pPr>
            <a:lvl4pPr lvl="3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26" name="Google Shape;26;g2486fad1d9b_0_566"/>
          <p:cNvSpPr txBox="1"/>
          <p:nvPr>
            <p:ph idx="2" type="subTitle"/>
          </p:nvPr>
        </p:nvSpPr>
        <p:spPr>
          <a:xfrm>
            <a:off x="6216975" y="1279700"/>
            <a:ext cx="4854900" cy="75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/>
            </a:lvl1pPr>
            <a:lvl2pPr lvl="1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/>
            </a:lvl3pPr>
            <a:lvl4pPr lvl="3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27" name="Google Shape;27;g2486fad1d9b_0_566"/>
          <p:cNvSpPr txBox="1"/>
          <p:nvPr>
            <p:ph idx="3" type="body"/>
          </p:nvPr>
        </p:nvSpPr>
        <p:spPr>
          <a:xfrm>
            <a:off x="711200" y="1885350"/>
            <a:ext cx="4854900" cy="41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indent="-3302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/>
            </a:lvl3pPr>
            <a:lvl4pPr indent="-3175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Char char="–"/>
              <a:defRPr/>
            </a:lvl4pPr>
            <a:lvl5pPr indent="-304800" lvl="4" marL="22860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5pPr>
            <a:lvl6pPr indent="-304800" lvl="5" marL="27432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6pPr>
            <a:lvl7pPr indent="-304800" lvl="6" marL="3200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7pPr>
            <a:lvl8pPr indent="-304800" lvl="7" marL="3657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8pPr>
            <a:lvl9pPr indent="-304800" lvl="8" marL="411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9pPr>
          </a:lstStyle>
          <a:p/>
        </p:txBody>
      </p:sp>
      <p:sp>
        <p:nvSpPr>
          <p:cNvPr id="28" name="Google Shape;28;g2486fad1d9b_0_566"/>
          <p:cNvSpPr txBox="1"/>
          <p:nvPr>
            <p:ph idx="4" type="body"/>
          </p:nvPr>
        </p:nvSpPr>
        <p:spPr>
          <a:xfrm>
            <a:off x="6295525" y="1885350"/>
            <a:ext cx="4854900" cy="41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indent="-3302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/>
            </a:lvl3pPr>
            <a:lvl4pPr indent="-3175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Char char="–"/>
              <a:defRPr/>
            </a:lvl4pPr>
            <a:lvl5pPr indent="-304800" lvl="4" marL="22860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5pPr>
            <a:lvl6pPr indent="-304800" lvl="5" marL="27432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6pPr>
            <a:lvl7pPr indent="-304800" lvl="6" marL="3200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7pPr>
            <a:lvl8pPr indent="-304800" lvl="7" marL="3657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8pPr>
            <a:lvl9pPr indent="-304800" lvl="8" marL="411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layout with centered title and subtitle placeholders" type="title">
  <p:cSld name="TITLE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g245ad1ebe7a_0_24"/>
          <p:cNvSpPr txBox="1"/>
          <p:nvPr>
            <p:ph type="ctrTitle"/>
          </p:nvPr>
        </p:nvSpPr>
        <p:spPr>
          <a:xfrm>
            <a:off x="914400" y="2130425"/>
            <a:ext cx="10363200" cy="147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g245ad1ebe7a_0_24"/>
          <p:cNvSpPr txBox="1"/>
          <p:nvPr>
            <p:ph idx="1" type="subTitle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lvl="2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lvl="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lvl="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lvl="6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lvl="7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lvl="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image" Target="../media/image2.jp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g245ad1ebe7a_0_20"/>
          <p:cNvSpPr txBox="1"/>
          <p:nvPr>
            <p:ph type="title"/>
          </p:nvPr>
        </p:nvSpPr>
        <p:spPr>
          <a:xfrm>
            <a:off x="711200" y="274637"/>
            <a:ext cx="108711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2800" u="none" cap="none" strike="noStrik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7" name="Google Shape;7;g245ad1ebe7a_0_20"/>
          <p:cNvSpPr txBox="1"/>
          <p:nvPr>
            <p:ph idx="1" type="body"/>
          </p:nvPr>
        </p:nvSpPr>
        <p:spPr>
          <a:xfrm>
            <a:off x="711200" y="1600200"/>
            <a:ext cx="10871100" cy="43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•"/>
              <a:defRPr b="0" i="0" sz="2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-342900" lvl="1" marL="914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-330200" lvl="2" marL="1371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•"/>
              <a:defRPr b="0" i="0" sz="1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-317500" lvl="3" marL="18288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Char char="–"/>
              <a:defRPr b="0" i="0" sz="14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-304800" lvl="4" marL="22860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Char char="»"/>
              <a:defRPr b="0" i="0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-304800" lvl="5" marL="27432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Char char="»"/>
              <a:defRPr b="0" i="0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-304800" lvl="6" marL="32004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Char char="»"/>
              <a:defRPr b="0" i="0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-304800" lvl="7" marL="36576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Char char="»"/>
              <a:defRPr b="0" i="0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-304800" lvl="8" marL="41148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Char char="»"/>
              <a:defRPr b="0" i="0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8" name="Google Shape;8;g245ad1ebe7a_0_20"/>
          <p:cNvSpPr txBox="1"/>
          <p:nvPr/>
        </p:nvSpPr>
        <p:spPr>
          <a:xfrm>
            <a:off x="9608775" y="6057088"/>
            <a:ext cx="20835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1" lang="en-US" sz="1600" u="none" cap="none" strike="noStrike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Orange County</a:t>
            </a:r>
            <a:endParaRPr b="1" i="1" sz="1600" u="none" cap="none" strike="noStrike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9" name="Google Shape;9;g245ad1ebe7a_0_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89075" y="5943600"/>
            <a:ext cx="658100" cy="65810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3"/>
    <p:sldLayoutId id="2147483650" r:id="rId4"/>
    <p:sldLayoutId id="2147483651" r:id="rId5"/>
    <p:sldLayoutId id="2147483652" r:id="rId6"/>
    <p:sldLayoutId id="2147483653" r:id="rId7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acm-org.zoom.us/j/93004927026?pwd=NWRGR0RObUJWZFk5N0NjdFdBMUxEdz09" TargetMode="Externa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g245ad1ebe7a_0_121"/>
          <p:cNvSpPr txBox="1"/>
          <p:nvPr>
            <p:ph type="title"/>
          </p:nvPr>
        </p:nvSpPr>
        <p:spPr>
          <a:xfrm>
            <a:off x="660450" y="1246850"/>
            <a:ext cx="8920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/>
              <a:t>OC ACM Executive Committee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  <p:graphicFrame>
        <p:nvGraphicFramePr>
          <p:cNvPr id="37" name="Google Shape;37;g245ad1ebe7a_0_121"/>
          <p:cNvGraphicFramePr/>
          <p:nvPr/>
        </p:nvGraphicFramePr>
        <p:xfrm>
          <a:off x="660450" y="24586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{8F77693A-88DD-40D1-80B6-07542EF6A09A}</a:tableStyleId>
              </a:tblPr>
              <a:tblGrid>
                <a:gridCol w="1426975"/>
                <a:gridCol w="9101475"/>
              </a:tblGrid>
              <a:tr h="4267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/>
                        <a:t>Format:</a:t>
                      </a:r>
                      <a:endParaRPr sz="16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/>
                        <a:t>Online via Zoom</a:t>
                      </a:r>
                      <a:endParaRPr sz="16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60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/>
                        <a:t>Zoom Link:</a:t>
                      </a:r>
                      <a:endParaRPr sz="16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sng" cap="none" strike="noStrike">
                          <a:solidFill>
                            <a:schemeClr val="hlink"/>
                          </a:solidFill>
                          <a:hlinkClick r:id="rId3"/>
                        </a:rPr>
                        <a:t>https://acm-org.zoom.us/j/93004927026?pwd=NWRGR0RObUJWZFk5N0NjdFdBMUxEdz09</a:t>
                      </a:r>
                      <a:endParaRPr sz="16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267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/>
                        <a:t>Date:</a:t>
                      </a:r>
                      <a:endParaRPr sz="16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/>
                        <a:t>January 2</a:t>
                      </a:r>
                      <a:r>
                        <a:rPr lang="en-US" sz="1600"/>
                        <a:t>8</a:t>
                      </a:r>
                      <a:r>
                        <a:rPr lang="en-US" sz="1600" u="none" cap="none" strike="noStrike"/>
                        <a:t>, 202</a:t>
                      </a:r>
                      <a:r>
                        <a:rPr lang="en-US" sz="1600"/>
                        <a:t>6</a:t>
                      </a:r>
                      <a:endParaRPr sz="16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4"/>
          <p:cNvSpPr txBox="1"/>
          <p:nvPr>
            <p:ph idx="1" type="body"/>
          </p:nvPr>
        </p:nvSpPr>
        <p:spPr>
          <a:xfrm>
            <a:off x="630382" y="1901764"/>
            <a:ext cx="10515600" cy="39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37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37"/>
              <a:buNone/>
            </a:pPr>
            <a:r>
              <a:t/>
            </a:r>
            <a:endParaRPr/>
          </a:p>
        </p:txBody>
      </p:sp>
      <p:sp>
        <p:nvSpPr>
          <p:cNvPr id="98" name="Google Shape;98;p4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9" name="Google Shape;99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25838" y="64925"/>
            <a:ext cx="10124675" cy="5960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6"/>
          <p:cNvSpPr txBox="1"/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</a:pPr>
            <a:r>
              <a:rPr lang="en-US"/>
              <a:t>Recording Discussion and Next Steps</a:t>
            </a:r>
            <a:endParaRPr/>
          </a:p>
        </p:txBody>
      </p:sp>
      <p:sp>
        <p:nvSpPr>
          <p:cNvPr id="105" name="Google Shape;105;p6"/>
          <p:cNvSpPr txBox="1"/>
          <p:nvPr>
            <p:ph idx="1" type="body"/>
          </p:nvPr>
        </p:nvSpPr>
        <p:spPr>
          <a:xfrm>
            <a:off x="762000" y="1589700"/>
            <a:ext cx="10707300" cy="413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n-US"/>
              <a:t>Discussion:</a:t>
            </a:r>
            <a:endParaRPr/>
          </a:p>
          <a:p>
            <a:pPr indent="-355600" lvl="0" marL="91440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Any objections to posting the December recording? If so, what time stamps?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n-US"/>
              <a:t>Next Steps:</a:t>
            </a:r>
            <a:endParaRPr/>
          </a:p>
          <a:p>
            <a:pPr indent="-355600" lvl="0" marL="91440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Establish more rules and protocol on this matter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7"/>
          <p:cNvSpPr txBox="1"/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</a:pPr>
            <a:r>
              <a:rPr lang="en-US"/>
              <a:t>Upcoming (March) Event Planning</a:t>
            </a:r>
            <a:endParaRPr/>
          </a:p>
        </p:txBody>
      </p:sp>
      <p:sp>
        <p:nvSpPr>
          <p:cNvPr id="111" name="Google Shape;111;p7"/>
          <p:cNvSpPr txBox="1"/>
          <p:nvPr>
            <p:ph idx="1" type="body"/>
          </p:nvPr>
        </p:nvSpPr>
        <p:spPr>
          <a:xfrm>
            <a:off x="762000" y="1589700"/>
            <a:ext cx="10707300" cy="413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55600" lvl="0" marL="45720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bbfa1fbb7f_0_0"/>
          <p:cNvSpPr txBox="1"/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March Speaker Bio</a:t>
            </a:r>
            <a:endParaRPr/>
          </a:p>
        </p:txBody>
      </p:sp>
      <p:sp>
        <p:nvSpPr>
          <p:cNvPr id="117" name="Google Shape;117;g3bbfa1fbb7f_0_0"/>
          <p:cNvSpPr txBox="1"/>
          <p:nvPr>
            <p:ph idx="1" type="body"/>
          </p:nvPr>
        </p:nvSpPr>
        <p:spPr>
          <a:xfrm>
            <a:off x="762000" y="1589700"/>
            <a:ext cx="10707300" cy="4138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rPr lang="en-US"/>
              <a:t>TBD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2"/>
          <p:cNvSpPr txBox="1"/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</a:pPr>
            <a:r>
              <a:rPr lang="en-US"/>
              <a:t>Proposed Abstract</a:t>
            </a:r>
            <a:endParaRPr/>
          </a:p>
        </p:txBody>
      </p:sp>
      <p:sp>
        <p:nvSpPr>
          <p:cNvPr id="123" name="Google Shape;123;p12"/>
          <p:cNvSpPr txBox="1"/>
          <p:nvPr>
            <p:ph idx="1" type="body"/>
          </p:nvPr>
        </p:nvSpPr>
        <p:spPr>
          <a:xfrm>
            <a:off x="762000" y="1589700"/>
            <a:ext cx="10707300" cy="413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10160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-US"/>
              <a:t>TBD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4"/>
          <p:cNvSpPr txBox="1"/>
          <p:nvPr>
            <p:ph type="title"/>
          </p:nvPr>
        </p:nvSpPr>
        <p:spPr>
          <a:xfrm>
            <a:off x="838200" y="266189"/>
            <a:ext cx="10515600" cy="713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Future Program Calendar</a:t>
            </a:r>
            <a:endParaRPr/>
          </a:p>
        </p:txBody>
      </p:sp>
      <p:sp>
        <p:nvSpPr>
          <p:cNvPr id="129" name="Google Shape;129;p14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aphicFrame>
        <p:nvGraphicFramePr>
          <p:cNvPr id="130" name="Google Shape;130;p14"/>
          <p:cNvGraphicFramePr/>
          <p:nvPr/>
        </p:nvGraphicFramePr>
        <p:xfrm>
          <a:off x="950169" y="97996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{EDF24B16-08E0-49A9-8711-A60793D50F81}</a:tableStyleId>
              </a:tblPr>
              <a:tblGrid>
                <a:gridCol w="1288200"/>
                <a:gridCol w="3326675"/>
                <a:gridCol w="4650975"/>
              </a:tblGrid>
              <a:tr h="3408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/>
                        <a:t>Date</a:t>
                      </a:r>
                      <a:endParaRPr sz="1400" u="none" cap="none" strike="noStrike"/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1559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/>
                        <a:t>Speaker</a:t>
                      </a:r>
                      <a:endParaRPr sz="1400" u="none" cap="none" strike="noStrike"/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1559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/>
                        <a:t>Talk</a:t>
                      </a:r>
                      <a:endParaRPr sz="1400" u="none" cap="none" strike="noStrike"/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15596"/>
                    </a:solidFill>
                  </a:tcPr>
                </a:tc>
              </a:tr>
              <a:tr h="5502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</a:rPr>
                        <a:t>3/25/2026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/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Trebuchet MS"/>
                        <a:ea typeface="Trebuchet MS"/>
                        <a:cs typeface="Trebuchet MS"/>
                        <a:sym typeface="Trebuchet MS"/>
                      </a:endParaRPr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Trebuchet MS"/>
                        <a:ea typeface="Trebuchet MS"/>
                        <a:cs typeface="Trebuchet MS"/>
                        <a:sym typeface="Trebuchet MS"/>
                      </a:endParaRPr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502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/>
                        <a:t>5</a:t>
                      </a:r>
                      <a:r>
                        <a:rPr lang="en-US" sz="1600" u="none" cap="none" strike="noStrike"/>
                        <a:t>/</a:t>
                      </a:r>
                      <a:r>
                        <a:rPr lang="en-US" sz="1600"/>
                        <a:t>20</a:t>
                      </a:r>
                      <a:r>
                        <a:rPr lang="en-US" sz="1600" u="none" cap="none" strike="noStrike"/>
                        <a:t>/202</a:t>
                      </a:r>
                      <a:r>
                        <a:rPr lang="en-US" sz="1600"/>
                        <a:t>6</a:t>
                      </a:r>
                      <a:endParaRPr sz="1600" u="none" cap="none" strike="noStrike"/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Trebuchet MS"/>
                        <a:ea typeface="Trebuchet MS"/>
                        <a:cs typeface="Trebuchet MS"/>
                        <a:sym typeface="Trebuchet MS"/>
                      </a:endParaRPr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Trebuchet MS"/>
                        <a:ea typeface="Trebuchet MS"/>
                        <a:cs typeface="Trebuchet MS"/>
                        <a:sym typeface="Trebuchet MS"/>
                      </a:endParaRPr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502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/>
                        <a:t>7/1</a:t>
                      </a:r>
                      <a:r>
                        <a:rPr lang="en-US" sz="1600"/>
                        <a:t>5</a:t>
                      </a:r>
                      <a:r>
                        <a:rPr lang="en-US" sz="1600" u="none" cap="none" strike="noStrike"/>
                        <a:t>/2025</a:t>
                      </a:r>
                      <a:endParaRPr sz="1600" u="none" cap="none" strike="noStrike"/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Trebuchet MS"/>
                        <a:ea typeface="Trebuchet MS"/>
                        <a:cs typeface="Trebuchet MS"/>
                        <a:sym typeface="Trebuchet MS"/>
                      </a:endParaRPr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Trebuchet MS"/>
                        <a:ea typeface="Trebuchet MS"/>
                        <a:cs typeface="Trebuchet MS"/>
                        <a:sym typeface="Trebuchet MS"/>
                      </a:endParaRPr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502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/>
                        <a:t>9</a:t>
                      </a:r>
                      <a:r>
                        <a:rPr lang="en-US" sz="1600" u="none" cap="none" strike="noStrike"/>
                        <a:t>/1</a:t>
                      </a:r>
                      <a:r>
                        <a:rPr lang="en-US" sz="1600"/>
                        <a:t>6</a:t>
                      </a:r>
                      <a:r>
                        <a:rPr lang="en-US" sz="1600" u="none" cap="none" strike="noStrike"/>
                        <a:t>/2025</a:t>
                      </a:r>
                      <a:endParaRPr sz="1600" u="none" cap="none" strike="noStrike"/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Trebuchet MS"/>
                        <a:ea typeface="Trebuchet MS"/>
                        <a:cs typeface="Trebuchet MS"/>
                        <a:sym typeface="Trebuchet MS"/>
                      </a:endParaRPr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Trebuchet MS"/>
                        <a:ea typeface="Trebuchet MS"/>
                        <a:cs typeface="Trebuchet MS"/>
                        <a:sym typeface="Trebuchet MS"/>
                      </a:endParaRPr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502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/>
                        <a:t>11/18/2025</a:t>
                      </a:r>
                      <a:endParaRPr sz="1600" u="none" cap="none" strike="noStrike"/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Trebuchet MS"/>
                        <a:ea typeface="Trebuchet MS"/>
                        <a:cs typeface="Trebuchet MS"/>
                        <a:sym typeface="Trebuchet MS"/>
                      </a:endParaRPr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0" i="0" lang="en-US" sz="1600" u="none" cap="none" strike="noStrike">
                          <a:solidFill>
                            <a:srgbClr val="000000"/>
                          </a:solidFill>
                          <a:latin typeface="Trebuchet MS"/>
                          <a:ea typeface="Trebuchet MS"/>
                          <a:cs typeface="Trebuchet MS"/>
                          <a:sym typeface="Trebuchet MS"/>
                        </a:rPr>
                        <a:t> </a:t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Trebuchet MS"/>
                        <a:ea typeface="Trebuchet MS"/>
                        <a:cs typeface="Trebuchet MS"/>
                        <a:sym typeface="Trebuchet MS"/>
                      </a:endParaRPr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2486fad1d9b_0_410"/>
          <p:cNvSpPr txBox="1"/>
          <p:nvPr>
            <p:ph type="title"/>
          </p:nvPr>
        </p:nvSpPr>
        <p:spPr>
          <a:xfrm>
            <a:off x="711200" y="274637"/>
            <a:ext cx="108711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Future Program Event Candidates (UCI)</a:t>
            </a:r>
            <a:endParaRPr sz="2600"/>
          </a:p>
        </p:txBody>
      </p:sp>
      <p:sp>
        <p:nvSpPr>
          <p:cNvPr id="136" name="Google Shape;136;g2486fad1d9b_0_410"/>
          <p:cNvSpPr txBox="1"/>
          <p:nvPr>
            <p:ph idx="3" type="body"/>
          </p:nvPr>
        </p:nvSpPr>
        <p:spPr>
          <a:xfrm>
            <a:off x="711200" y="1347150"/>
            <a:ext cx="4854900" cy="41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/>
              <a:t>Machine Learning</a:t>
            </a:r>
            <a:endParaRPr sz="16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228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 b="1" sz="16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en-US" sz="1600"/>
              <a:t>Control Theory &amp; Robotics</a:t>
            </a:r>
            <a:endParaRPr/>
          </a:p>
          <a:p>
            <a:pPr indent="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 b="1" sz="1600"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600"/>
          </a:p>
        </p:txBody>
      </p:sp>
      <p:sp>
        <p:nvSpPr>
          <p:cNvPr id="137" name="Google Shape;137;g2486fad1d9b_0_410"/>
          <p:cNvSpPr txBox="1"/>
          <p:nvPr>
            <p:ph idx="4" type="body"/>
          </p:nvPr>
        </p:nvSpPr>
        <p:spPr>
          <a:xfrm>
            <a:off x="6295525" y="1417637"/>
            <a:ext cx="4854900" cy="41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/>
              <a:t>System</a:t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/>
              <a:t>Theory</a:t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00"/>
              <a:buNone/>
            </a:pPr>
            <a:r>
              <a:rPr lang="en-US" sz="1600"/>
              <a:t>Informatics</a:t>
            </a:r>
            <a:endParaRPr/>
          </a:p>
          <a:p>
            <a:pPr indent="0" lvl="0" marL="2286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</p:txBody>
      </p:sp>
      <p:sp>
        <p:nvSpPr>
          <p:cNvPr id="138" name="Google Shape;138;g2486fad1d9b_0_410"/>
          <p:cNvSpPr txBox="1"/>
          <p:nvPr>
            <p:ph idx="12" type="sldNum"/>
          </p:nvPr>
        </p:nvSpPr>
        <p:spPr>
          <a:xfrm>
            <a:off x="11507788" y="6042025"/>
            <a:ext cx="6842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5"/>
          <p:cNvSpPr txBox="1"/>
          <p:nvPr>
            <p:ph type="title"/>
          </p:nvPr>
        </p:nvSpPr>
        <p:spPr>
          <a:xfrm>
            <a:off x="711200" y="274637"/>
            <a:ext cx="108711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Future Program Event Candidates</a:t>
            </a:r>
            <a:endParaRPr sz="2600"/>
          </a:p>
        </p:txBody>
      </p:sp>
      <p:sp>
        <p:nvSpPr>
          <p:cNvPr id="144" name="Google Shape;144;p15"/>
          <p:cNvSpPr txBox="1"/>
          <p:nvPr>
            <p:ph idx="1" type="subTitle"/>
          </p:nvPr>
        </p:nvSpPr>
        <p:spPr>
          <a:xfrm>
            <a:off x="707000" y="1279700"/>
            <a:ext cx="4854900" cy="75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-US" sz="2000"/>
              <a:t>Potential Speakers</a:t>
            </a:r>
            <a:endParaRPr/>
          </a:p>
        </p:txBody>
      </p:sp>
      <p:sp>
        <p:nvSpPr>
          <p:cNvPr id="145" name="Google Shape;145;p15"/>
          <p:cNvSpPr txBox="1"/>
          <p:nvPr>
            <p:ph idx="2" type="subTitle"/>
          </p:nvPr>
        </p:nvSpPr>
        <p:spPr>
          <a:xfrm>
            <a:off x="6216975" y="1279700"/>
            <a:ext cx="4854900" cy="75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-US"/>
              <a:t>Topics</a:t>
            </a:r>
            <a:endParaRPr/>
          </a:p>
        </p:txBody>
      </p:sp>
      <p:sp>
        <p:nvSpPr>
          <p:cNvPr id="146" name="Google Shape;146;p15"/>
          <p:cNvSpPr txBox="1"/>
          <p:nvPr>
            <p:ph idx="3" type="body"/>
          </p:nvPr>
        </p:nvSpPr>
        <p:spPr>
          <a:xfrm>
            <a:off x="707000" y="1878325"/>
            <a:ext cx="4854900" cy="41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SzPts val="852"/>
              <a:buNone/>
            </a:pPr>
            <a:r>
              <a:t/>
            </a:r>
            <a:endParaRPr sz="1200"/>
          </a:p>
        </p:txBody>
      </p:sp>
      <p:sp>
        <p:nvSpPr>
          <p:cNvPr id="147" name="Google Shape;147;p15"/>
          <p:cNvSpPr txBox="1"/>
          <p:nvPr>
            <p:ph idx="4" type="body"/>
          </p:nvPr>
        </p:nvSpPr>
        <p:spPr>
          <a:xfrm>
            <a:off x="6295525" y="1885350"/>
            <a:ext cx="4854900" cy="41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15"/>
          <p:cNvSpPr txBox="1"/>
          <p:nvPr>
            <p:ph idx="12" type="sldNum"/>
          </p:nvPr>
        </p:nvSpPr>
        <p:spPr>
          <a:xfrm>
            <a:off x="11507788" y="6042025"/>
            <a:ext cx="6842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26a4c3b9ec7_0_0"/>
          <p:cNvSpPr txBox="1"/>
          <p:nvPr>
            <p:ph type="title"/>
          </p:nvPr>
        </p:nvSpPr>
        <p:spPr>
          <a:xfrm>
            <a:off x="711200" y="274637"/>
            <a:ext cx="108711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Committee Business</a:t>
            </a:r>
            <a:endParaRPr/>
          </a:p>
        </p:txBody>
      </p:sp>
      <p:sp>
        <p:nvSpPr>
          <p:cNvPr id="154" name="Google Shape;154;g26a4c3b9ec7_0_0"/>
          <p:cNvSpPr txBox="1"/>
          <p:nvPr>
            <p:ph idx="3" type="body"/>
          </p:nvPr>
        </p:nvSpPr>
        <p:spPr>
          <a:xfrm>
            <a:off x="711200" y="1885350"/>
            <a:ext cx="4854900" cy="1197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30200" lvl="0" marL="4572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00"/>
              <a:buChar char="•"/>
            </a:pPr>
            <a:r>
              <a:rPr lang="en-US" sz="1600"/>
              <a:t>Sean Ambrose taking over John King’s role as Knobbe </a:t>
            </a:r>
            <a:r>
              <a:rPr lang="en-US" sz="1600"/>
              <a:t>Liaison</a:t>
            </a:r>
            <a:endParaRPr sz="1600"/>
          </a:p>
          <a:p>
            <a:pPr indent="-330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/>
              <a:t>Knobbe has the list of 2026 meetings</a:t>
            </a:r>
            <a:endParaRPr sz="1600"/>
          </a:p>
        </p:txBody>
      </p:sp>
      <p:sp>
        <p:nvSpPr>
          <p:cNvPr id="155" name="Google Shape;155;g26a4c3b9ec7_0_0"/>
          <p:cNvSpPr txBox="1"/>
          <p:nvPr>
            <p:ph idx="4" type="body"/>
          </p:nvPr>
        </p:nvSpPr>
        <p:spPr>
          <a:xfrm>
            <a:off x="6295525" y="1885350"/>
            <a:ext cx="4854900" cy="41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30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/>
              <a:t>Finalize March speaker</a:t>
            </a:r>
            <a:endParaRPr sz="1600"/>
          </a:p>
          <a:p>
            <a:pPr indent="-330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/>
              <a:t>Promote board position openings through comms, friends, and at next program meeting</a:t>
            </a:r>
            <a:endParaRPr sz="1600"/>
          </a:p>
          <a:p>
            <a:pPr indent="-330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/>
              <a:t>Work on next steps regarding December recording</a:t>
            </a:r>
            <a:endParaRPr sz="1600"/>
          </a:p>
        </p:txBody>
      </p:sp>
      <p:sp>
        <p:nvSpPr>
          <p:cNvPr id="156" name="Google Shape;156;g26a4c3b9ec7_0_0"/>
          <p:cNvSpPr txBox="1"/>
          <p:nvPr>
            <p:ph idx="1" type="subTitle"/>
          </p:nvPr>
        </p:nvSpPr>
        <p:spPr>
          <a:xfrm>
            <a:off x="707000" y="1279700"/>
            <a:ext cx="4854900" cy="75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-US"/>
              <a:t>Volunteer Updates</a:t>
            </a:r>
            <a:endParaRPr/>
          </a:p>
        </p:txBody>
      </p:sp>
      <p:sp>
        <p:nvSpPr>
          <p:cNvPr id="157" name="Google Shape;157;g26a4c3b9ec7_0_0"/>
          <p:cNvSpPr txBox="1"/>
          <p:nvPr>
            <p:ph idx="2" type="subTitle"/>
          </p:nvPr>
        </p:nvSpPr>
        <p:spPr>
          <a:xfrm>
            <a:off x="6216975" y="1279700"/>
            <a:ext cx="4854900" cy="75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-US"/>
              <a:t>Action Items</a:t>
            </a:r>
            <a:endParaRPr/>
          </a:p>
        </p:txBody>
      </p:sp>
      <p:sp>
        <p:nvSpPr>
          <p:cNvPr id="158" name="Google Shape;158;g26a4c3b9ec7_0_0"/>
          <p:cNvSpPr txBox="1"/>
          <p:nvPr>
            <p:ph idx="3" type="body"/>
          </p:nvPr>
        </p:nvSpPr>
        <p:spPr>
          <a:xfrm>
            <a:off x="709100" y="4078700"/>
            <a:ext cx="4854900" cy="1197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30200" lvl="0" marL="4572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00"/>
              <a:buChar char="•"/>
            </a:pPr>
            <a:r>
              <a:t/>
            </a:r>
            <a:endParaRPr sz="1600"/>
          </a:p>
        </p:txBody>
      </p:sp>
      <p:sp>
        <p:nvSpPr>
          <p:cNvPr id="159" name="Google Shape;159;g26a4c3b9ec7_0_0"/>
          <p:cNvSpPr txBox="1"/>
          <p:nvPr>
            <p:ph idx="1" type="subTitle"/>
          </p:nvPr>
        </p:nvSpPr>
        <p:spPr>
          <a:xfrm>
            <a:off x="704900" y="3473050"/>
            <a:ext cx="4854900" cy="75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-US"/>
              <a:t>New/Other Business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282d0d150c6_0_0"/>
          <p:cNvSpPr txBox="1"/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Agenda</a:t>
            </a:r>
            <a:endParaRPr/>
          </a:p>
        </p:txBody>
      </p:sp>
      <p:sp>
        <p:nvSpPr>
          <p:cNvPr id="43" name="Google Shape;43;g282d0d150c6_0_0"/>
          <p:cNvSpPr txBox="1"/>
          <p:nvPr>
            <p:ph idx="1" type="body"/>
          </p:nvPr>
        </p:nvSpPr>
        <p:spPr>
          <a:xfrm>
            <a:off x="762000" y="1589700"/>
            <a:ext cx="10707300" cy="413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55600" lvl="0" marL="45720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Review of prior meeting minutes</a:t>
            </a:r>
            <a:endParaRPr/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Officers / Volunteers</a:t>
            </a:r>
            <a:endParaRPr/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2026 Chapter Officer Slate</a:t>
            </a:r>
            <a:endParaRPr/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Treasurer’s Report</a:t>
            </a:r>
            <a:endParaRPr/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Recording Discussion</a:t>
            </a:r>
            <a:endParaRPr/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Upcoming Event Preparation</a:t>
            </a:r>
            <a:endParaRPr/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Future Event Planning</a:t>
            </a:r>
            <a:endParaRPr/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Committee Business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g2486fad1d9b_0_91"/>
          <p:cNvSpPr txBox="1"/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Meeting Attendees</a:t>
            </a:r>
            <a:endParaRPr/>
          </a:p>
        </p:txBody>
      </p:sp>
      <p:sp>
        <p:nvSpPr>
          <p:cNvPr id="49" name="Google Shape;49;g2486fad1d9b_0_91"/>
          <p:cNvSpPr txBox="1"/>
          <p:nvPr>
            <p:ph idx="1" type="body"/>
          </p:nvPr>
        </p:nvSpPr>
        <p:spPr>
          <a:xfrm>
            <a:off x="762000" y="1589700"/>
            <a:ext cx="10707300" cy="413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50" name="Google Shape;50;g2486fad1d9b_0_91"/>
          <p:cNvSpPr txBox="1"/>
          <p:nvPr>
            <p:ph idx="12" type="sldNum"/>
          </p:nvPr>
        </p:nvSpPr>
        <p:spPr>
          <a:xfrm>
            <a:off x="8590663" y="6041362"/>
            <a:ext cx="683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1" name="Google Shape;51;g2486fad1d9b_0_91"/>
          <p:cNvSpPr txBox="1"/>
          <p:nvPr/>
        </p:nvSpPr>
        <p:spPr>
          <a:xfrm>
            <a:off x="974150" y="1825625"/>
            <a:ext cx="3406200" cy="341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Michael Fahy</a:t>
            </a:r>
            <a:endParaRPr b="0" i="1" sz="2400" u="none" cap="none" strike="noStrik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Allen Takatsuka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Dan Whelan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Marc Velasco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Nilo Niccolai</a:t>
            </a:r>
            <a:endParaRPr b="0" i="1" sz="2400" u="none" cap="none" strike="noStrik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Winsor Brown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Ansel Teng</a:t>
            </a:r>
            <a:endParaRPr b="0" i="1" sz="2400" u="none" cap="none" strike="noStrik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Don Choi</a:t>
            </a:r>
            <a:endParaRPr b="0" i="0" sz="1400" u="none" cap="none" strike="noStrik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Trae Palmer</a:t>
            </a:r>
            <a:endParaRPr b="0" i="1" sz="2400" u="none" cap="none" strike="noStrik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" name="Google Shape;52;g2486fad1d9b_0_91"/>
          <p:cNvSpPr txBox="1"/>
          <p:nvPr/>
        </p:nvSpPr>
        <p:spPr>
          <a:xfrm>
            <a:off x="5729375" y="1825625"/>
            <a:ext cx="3406200" cy="341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Raman Rajan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Shirley Tseng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Cynthia Kirkeby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Farhad Mafie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Jared Miller</a:t>
            </a:r>
            <a:endParaRPr b="0" i="1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Kenneth Aguilar</a:t>
            </a:r>
            <a:endParaRPr b="0" i="1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Dawn Childs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Taylor Noh</a:t>
            </a:r>
            <a:endParaRPr b="0" i="1" sz="2400" u="none" cap="none" strike="noStrik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Stephen Landaas</a:t>
            </a:r>
            <a:endParaRPr b="0" i="1" sz="2400" u="none" cap="none" strike="noStrik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486fad1d9b_0_346"/>
          <p:cNvSpPr txBox="1"/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Motions</a:t>
            </a:r>
            <a:endParaRPr/>
          </a:p>
        </p:txBody>
      </p:sp>
      <p:sp>
        <p:nvSpPr>
          <p:cNvPr id="58" name="Google Shape;58;g2486fad1d9b_0_346"/>
          <p:cNvSpPr txBox="1"/>
          <p:nvPr>
            <p:ph idx="12" type="sldNum"/>
          </p:nvPr>
        </p:nvSpPr>
        <p:spPr>
          <a:xfrm>
            <a:off x="8590663" y="6041362"/>
            <a:ext cx="683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aphicFrame>
        <p:nvGraphicFramePr>
          <p:cNvPr id="59" name="Google Shape;59;g2486fad1d9b_0_346"/>
          <p:cNvGraphicFramePr/>
          <p:nvPr/>
        </p:nvGraphicFramePr>
        <p:xfrm>
          <a:off x="971742" y="170264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{5F0129C4-C4F1-43E0-BF0D-1AACFED32CA2}</a:tableStyleId>
              </a:tblPr>
              <a:tblGrid>
                <a:gridCol w="5378800"/>
                <a:gridCol w="1295400"/>
                <a:gridCol w="1460500"/>
                <a:gridCol w="1128800"/>
              </a:tblGrid>
              <a:tr h="462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Motion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1BB1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Moved By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1BB1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Seconded By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1BB1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Status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1BB1D"/>
                    </a:solidFill>
                  </a:tcPr>
                </a:tc>
              </a:tr>
              <a:tr h="462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>
                          <a:solidFill>
                            <a:schemeClr val="dk1"/>
                          </a:solidFill>
                        </a:rPr>
                        <a:t>Approve </a:t>
                      </a:r>
                      <a:r>
                        <a:rPr lang="en-US" sz="1800"/>
                        <a:t>November</a:t>
                      </a:r>
                      <a:r>
                        <a:rPr lang="en-US" sz="1800" u="none" cap="none" strike="noStrike"/>
                        <a:t> </a:t>
                      </a:r>
                      <a:r>
                        <a:rPr lang="en-US" sz="1800"/>
                        <a:t>2025</a:t>
                      </a:r>
                      <a:r>
                        <a:rPr lang="en-US" sz="1800" u="none" cap="none" strike="noStrike">
                          <a:solidFill>
                            <a:schemeClr val="dk1"/>
                          </a:solidFill>
                        </a:rPr>
                        <a:t> Executive Committee minutes</a:t>
                      </a:r>
                      <a:endParaRPr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62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62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rgbClr val="0070C0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rgbClr val="0070C0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rgbClr val="0070C0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62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rgbClr val="0070C0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rgbClr val="0070C0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rgbClr val="0070C0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2486fad1d9b_0_352"/>
          <p:cNvSpPr txBox="1"/>
          <p:nvPr>
            <p:ph type="title"/>
          </p:nvPr>
        </p:nvSpPr>
        <p:spPr>
          <a:xfrm>
            <a:off x="838200" y="365125"/>
            <a:ext cx="10515600" cy="90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Officers</a:t>
            </a:r>
            <a:endParaRPr/>
          </a:p>
        </p:txBody>
      </p:sp>
      <p:graphicFrame>
        <p:nvGraphicFramePr>
          <p:cNvPr id="65" name="Google Shape;65;g2486fad1d9b_0_352"/>
          <p:cNvGraphicFramePr/>
          <p:nvPr/>
        </p:nvGraphicFramePr>
        <p:xfrm>
          <a:off x="838209" y="145653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{5F0129C4-C4F1-43E0-BF0D-1AACFED32CA2}</a:tableStyleId>
              </a:tblPr>
              <a:tblGrid>
                <a:gridCol w="3339550"/>
                <a:gridCol w="4940550"/>
              </a:tblGrid>
              <a:tr h="325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Position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81C7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Volunteer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81C7D"/>
                    </a:solidFill>
                  </a:tcPr>
                </a:tc>
              </a:tr>
              <a:tr h="411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Chair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/>
                        <a:t>Taylor Noh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1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Vice-Chair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/>
                        <a:t>Stephen Landaas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Treasurer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Michael Fahy Ph.D.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Secretary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/>
                        <a:t>*Need volunteer; </a:t>
                      </a:r>
                      <a:r>
                        <a:rPr lang="en-US" sz="1800">
                          <a:highlight>
                            <a:srgbClr val="FFFF00"/>
                          </a:highlight>
                        </a:rPr>
                        <a:t>Current Fill-in:</a:t>
                      </a:r>
                      <a:endParaRPr sz="1400" u="none" cap="none" strike="noStrike">
                        <a:highlight>
                          <a:srgbClr val="FFFF00"/>
                        </a:highlight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04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Communications</a:t>
                      </a:r>
                      <a:endParaRPr b="0" i="0"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/>
                        <a:t>Allen Takatsuka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Webmaster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Stephen Landaa</a:t>
                      </a:r>
                      <a:r>
                        <a:rPr lang="en-US" sz="1800"/>
                        <a:t>s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/>
                        <a:t>Program </a:t>
                      </a:r>
                      <a:r>
                        <a:rPr lang="en-US" sz="1800"/>
                        <a:t>Speaker Coordinator Chair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/>
                        <a:t>Jared Miller</a:t>
                      </a:r>
                      <a:endParaRPr sz="1800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/>
                        <a:t>SIGAI-OC Liaison</a:t>
                      </a:r>
                      <a:endParaRPr sz="1800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/>
                        <a:t>David Harnick-Shapiro</a:t>
                      </a:r>
                      <a:endParaRPr sz="1800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2486fad1d9b_0_357"/>
          <p:cNvSpPr txBox="1"/>
          <p:nvPr>
            <p:ph type="title"/>
          </p:nvPr>
        </p:nvSpPr>
        <p:spPr>
          <a:xfrm>
            <a:off x="838200" y="365125"/>
            <a:ext cx="10515600" cy="90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Officers (cont’d)</a:t>
            </a:r>
            <a:endParaRPr/>
          </a:p>
        </p:txBody>
      </p:sp>
      <p:graphicFrame>
        <p:nvGraphicFramePr>
          <p:cNvPr id="71" name="Google Shape;71;g2486fad1d9b_0_357"/>
          <p:cNvGraphicFramePr/>
          <p:nvPr/>
        </p:nvGraphicFramePr>
        <p:xfrm>
          <a:off x="838209" y="145653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{5F0129C4-C4F1-43E0-BF0D-1AACFED32CA2}</a:tableStyleId>
              </a:tblPr>
              <a:tblGrid>
                <a:gridCol w="3339550"/>
                <a:gridCol w="4940550"/>
              </a:tblGrid>
              <a:tr h="325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Position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81C7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Volunteer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81C7D"/>
                    </a:solidFill>
                  </a:tcPr>
                </a:tc>
              </a:tr>
              <a:tr h="411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University Liaison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Michael Fahy Ph.D.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1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/>
                        <a:t>Membership Chair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/>
                        <a:t>Farhad Mafie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lang="en-US" sz="1800" u="none" cap="none" strike="noStrike"/>
                        <a:t>Program Video Coordinator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/>
                        <a:t>*Need volunteer</a:t>
                      </a:r>
                      <a:r>
                        <a:rPr lang="en-US" sz="1800"/>
                        <a:t>; </a:t>
                      </a:r>
                      <a:r>
                        <a:rPr lang="en-US" sz="1800">
                          <a:highlight>
                            <a:srgbClr val="FFFF00"/>
                          </a:highlight>
                        </a:rPr>
                        <a:t>Current Fill-in:</a:t>
                      </a:r>
                      <a:endParaRPr sz="1400" u="none" cap="none" strike="noStrike">
                        <a:highlight>
                          <a:srgbClr val="FFFF00"/>
                        </a:highlight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Social Media Committee</a:t>
                      </a:r>
                      <a:endParaRPr b="0" i="0"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/>
                        <a:t>*Need volunteer</a:t>
                      </a:r>
                      <a:r>
                        <a:rPr lang="en-US" sz="1800"/>
                        <a:t>; </a:t>
                      </a:r>
                      <a:r>
                        <a:rPr lang="en-US" sz="1800">
                          <a:highlight>
                            <a:srgbClr val="FFFF00"/>
                          </a:highlight>
                        </a:rPr>
                        <a:t>Current Fill-in:</a:t>
                      </a:r>
                      <a:endParaRPr sz="1800" u="none" cap="none" strike="noStrike">
                        <a:highlight>
                          <a:srgbClr val="FFFF00"/>
                        </a:highlight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Membership Committee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Open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Hospitality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/>
                        <a:t>AJ Albrecht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Fundraising Coordinator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/>
                        <a:t>Open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Members at Large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A. Winsor Brown, Shirley Tseng</a:t>
                      </a:r>
                      <a:r>
                        <a:rPr b="0" lang="en-US" sz="1800" u="none" cap="none" strike="noStrike">
                          <a:solidFill>
                            <a:schemeClr val="dk1"/>
                          </a:solidFill>
                        </a:rPr>
                        <a:t>, Nilo Niccolai Ph.D., Dan</a:t>
                      </a:r>
                      <a:r>
                        <a:rPr lang="en-US" sz="1800"/>
                        <a:t> Whelan, Ansel Tseng</a:t>
                      </a:r>
                      <a:r>
                        <a:rPr b="0" lang="en-US" sz="1800" u="none" cap="none" strike="noStrike">
                          <a:solidFill>
                            <a:schemeClr val="dk1"/>
                          </a:solidFill>
                        </a:rPr>
                        <a:t> </a:t>
                      </a:r>
                      <a:endParaRPr b="0" i="0" sz="18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"/>
          <p:cNvSpPr txBox="1"/>
          <p:nvPr>
            <p:ph type="title"/>
          </p:nvPr>
        </p:nvSpPr>
        <p:spPr>
          <a:xfrm>
            <a:off x="838200" y="365125"/>
            <a:ext cx="10515600" cy="90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2025 Chapter Officer Slate</a:t>
            </a:r>
            <a:endParaRPr/>
          </a:p>
        </p:txBody>
      </p:sp>
      <p:graphicFrame>
        <p:nvGraphicFramePr>
          <p:cNvPr id="77" name="Google Shape;77;p2"/>
          <p:cNvGraphicFramePr/>
          <p:nvPr/>
        </p:nvGraphicFramePr>
        <p:xfrm>
          <a:off x="838209" y="145653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{5F0129C4-C4F1-43E0-BF0D-1AACFED32CA2}</a:tableStyleId>
              </a:tblPr>
              <a:tblGrid>
                <a:gridCol w="2091550"/>
                <a:gridCol w="3094275"/>
                <a:gridCol w="3094275"/>
              </a:tblGrid>
              <a:tr h="325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Position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81C7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Current Office Holder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81C7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i="0" lang="en-US" sz="18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Nominee</a:t>
                      </a:r>
                      <a:endParaRPr b="1" i="0" sz="18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81C7D"/>
                    </a:solidFill>
                  </a:tcPr>
                </a:tc>
              </a:tr>
              <a:tr h="411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Chair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/>
                        <a:t>Taylor Noh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1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Vice-Chair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/>
                        <a:t>Stephen Landaas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Treasurer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Michael Fahy Ph.D.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Secretary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/>
                        <a:t>Open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04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Communications</a:t>
                      </a:r>
                      <a:endParaRPr b="0" i="0"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/>
                        <a:t>Allen Takatsuka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Webmaster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Stephen Landaas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SIGAI-OC Liaison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/>
                        <a:t>David Harnick-Shapiro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/>
                        <a:t>Program Speaker Coordinator Chair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/>
                        <a:t>Jared Miller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3"/>
          <p:cNvSpPr txBox="1"/>
          <p:nvPr>
            <p:ph type="title"/>
          </p:nvPr>
        </p:nvSpPr>
        <p:spPr>
          <a:xfrm>
            <a:off x="838200" y="365125"/>
            <a:ext cx="10515600" cy="90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2025 Officer Slate (cont’d)</a:t>
            </a:r>
            <a:endParaRPr/>
          </a:p>
        </p:txBody>
      </p:sp>
      <p:graphicFrame>
        <p:nvGraphicFramePr>
          <p:cNvPr id="83" name="Google Shape;83;p3"/>
          <p:cNvGraphicFramePr/>
          <p:nvPr/>
        </p:nvGraphicFramePr>
        <p:xfrm>
          <a:off x="838209" y="145653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{5F0129C4-C4F1-43E0-BF0D-1AACFED32CA2}</a:tableStyleId>
              </a:tblPr>
              <a:tblGrid>
                <a:gridCol w="2091550"/>
                <a:gridCol w="3094275"/>
                <a:gridCol w="3094275"/>
              </a:tblGrid>
              <a:tr h="325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Position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81C7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Current Office Holder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81C7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i="0" lang="en-US" sz="18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Nominee</a:t>
                      </a:r>
                      <a:endParaRPr b="1" i="0" sz="18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81C7D"/>
                    </a:solidFill>
                  </a:tcPr>
                </a:tc>
              </a:tr>
              <a:tr h="411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University Liaison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Michael Fahy Ph.D.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1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/>
                        <a:t>Membership Chair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Farhad Mafie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lang="en-US" sz="1800" u="none" cap="none" strike="noStrike"/>
                        <a:t>Program Video Coordinator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/>
                        <a:t>Open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Social Media Committee</a:t>
                      </a:r>
                      <a:endParaRPr b="0" i="0"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/>
                        <a:t>Open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Membership Committee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Open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Hospitality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/>
                        <a:t>AJ Albrecht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Fundraising Coordinator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/>
                        <a:t>Open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Members at Large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A. Winsor Brown, Shirley Tseng</a:t>
                      </a:r>
                      <a:r>
                        <a:rPr b="0" lang="en-US" sz="1800" u="none" cap="none" strike="noStrike">
                          <a:solidFill>
                            <a:schemeClr val="dk1"/>
                          </a:solidFill>
                        </a:rPr>
                        <a:t>, Nilo Niccolai Ph.D.</a:t>
                      </a:r>
                      <a:r>
                        <a:rPr lang="en-US" sz="1800"/>
                        <a:t>, Dan Whelan, Ansel Tseng</a:t>
                      </a:r>
                      <a:endParaRPr b="0" i="0" sz="18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5"/>
          <p:cNvSpPr txBox="1"/>
          <p:nvPr>
            <p:ph idx="1" type="body"/>
          </p:nvPr>
        </p:nvSpPr>
        <p:spPr>
          <a:xfrm>
            <a:off x="630382" y="1901764"/>
            <a:ext cx="10515600" cy="39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37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37"/>
              <a:buNone/>
            </a:pPr>
            <a:r>
              <a:t/>
            </a:r>
            <a:endParaRPr/>
          </a:p>
        </p:txBody>
      </p:sp>
      <p:sp>
        <p:nvSpPr>
          <p:cNvPr id="90" name="Google Shape;90;p5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1" name="Google Shape;91;p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42924" y="240175"/>
            <a:ext cx="9890526" cy="5822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ACM Chapter Event">
  <a:themeElements>
    <a:clrScheme name="Default Desig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BBE0E3"/>
      </a:accent4>
      <a:accent5>
        <a:srgbClr val="333399"/>
      </a:accent5>
      <a:accent6>
        <a:srgbClr val="FFFFFF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2020-05-18T19:26:51Z</dcterms:created>
  <dc:creator>Michael Fahy</dc:creator>
</cp:coreProperties>
</file>